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6" r:id="rId4"/>
    <p:sldId id="267" r:id="rId5"/>
    <p:sldId id="268" r:id="rId6"/>
    <p:sldId id="269" r:id="rId7"/>
    <p:sldId id="271" r:id="rId8"/>
    <p:sldId id="272" r:id="rId9"/>
    <p:sldId id="259" r:id="rId10"/>
    <p:sldId id="258" r:id="rId11"/>
    <p:sldId id="261" r:id="rId12"/>
    <p:sldId id="263"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12" autoAdjust="0"/>
    <p:restoredTop sz="94660"/>
  </p:normalViewPr>
  <p:slideViewPr>
    <p:cSldViewPr>
      <p:cViewPr varScale="1">
        <p:scale>
          <a:sx n="62" d="100"/>
          <a:sy n="62" d="100"/>
        </p:scale>
        <p:origin x="-1324" y="-8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FEFD9D-014C-4CA3-BC54-3146D5AE299B}" type="datetimeFigureOut">
              <a:rPr lang="en-US" smtClean="0"/>
              <a:t>2/26/2014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9E3612-FD1D-48DD-B816-7158018392DE}" type="slidenum">
              <a:rPr lang="en-US" smtClean="0"/>
              <a:t>‹#›</a:t>
            </a:fld>
            <a:endParaRPr lang="en-US"/>
          </a:p>
        </p:txBody>
      </p:sp>
    </p:spTree>
    <p:extLst>
      <p:ext uri="{BB962C8B-B14F-4D97-AF65-F5344CB8AC3E}">
        <p14:creationId xmlns:p14="http://schemas.microsoft.com/office/powerpoint/2010/main" val="1465686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FEFD9D-014C-4CA3-BC54-3146D5AE299B}" type="datetimeFigureOut">
              <a:rPr lang="en-US" smtClean="0"/>
              <a:t>2/26/2014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9E3612-FD1D-48DD-B816-7158018392DE}" type="slidenum">
              <a:rPr lang="en-US" smtClean="0"/>
              <a:t>‹#›</a:t>
            </a:fld>
            <a:endParaRPr lang="en-US"/>
          </a:p>
        </p:txBody>
      </p:sp>
    </p:spTree>
    <p:extLst>
      <p:ext uri="{BB962C8B-B14F-4D97-AF65-F5344CB8AC3E}">
        <p14:creationId xmlns:p14="http://schemas.microsoft.com/office/powerpoint/2010/main" val="3086285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FEFD9D-014C-4CA3-BC54-3146D5AE299B}" type="datetimeFigureOut">
              <a:rPr lang="en-US" smtClean="0"/>
              <a:t>2/26/2014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9E3612-FD1D-48DD-B816-7158018392DE}" type="slidenum">
              <a:rPr lang="en-US" smtClean="0"/>
              <a:t>‹#›</a:t>
            </a:fld>
            <a:endParaRPr lang="en-US"/>
          </a:p>
        </p:txBody>
      </p:sp>
    </p:spTree>
    <p:extLst>
      <p:ext uri="{BB962C8B-B14F-4D97-AF65-F5344CB8AC3E}">
        <p14:creationId xmlns:p14="http://schemas.microsoft.com/office/powerpoint/2010/main" val="3075262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FEFD9D-014C-4CA3-BC54-3146D5AE299B}" type="datetimeFigureOut">
              <a:rPr lang="en-US" smtClean="0"/>
              <a:t>2/26/2014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9E3612-FD1D-48DD-B816-7158018392DE}" type="slidenum">
              <a:rPr lang="en-US" smtClean="0"/>
              <a:t>‹#›</a:t>
            </a:fld>
            <a:endParaRPr lang="en-US"/>
          </a:p>
        </p:txBody>
      </p:sp>
    </p:spTree>
    <p:extLst>
      <p:ext uri="{BB962C8B-B14F-4D97-AF65-F5344CB8AC3E}">
        <p14:creationId xmlns:p14="http://schemas.microsoft.com/office/powerpoint/2010/main" val="3593007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FEFD9D-014C-4CA3-BC54-3146D5AE299B}" type="datetimeFigureOut">
              <a:rPr lang="en-US" smtClean="0"/>
              <a:t>2/26/2014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9E3612-FD1D-48DD-B816-7158018392DE}" type="slidenum">
              <a:rPr lang="en-US" smtClean="0"/>
              <a:t>‹#›</a:t>
            </a:fld>
            <a:endParaRPr lang="en-US"/>
          </a:p>
        </p:txBody>
      </p:sp>
    </p:spTree>
    <p:extLst>
      <p:ext uri="{BB962C8B-B14F-4D97-AF65-F5344CB8AC3E}">
        <p14:creationId xmlns:p14="http://schemas.microsoft.com/office/powerpoint/2010/main" val="1382185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0FEFD9D-014C-4CA3-BC54-3146D5AE299B}" type="datetimeFigureOut">
              <a:rPr lang="en-US" smtClean="0"/>
              <a:t>2/26/2014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9E3612-FD1D-48DD-B816-7158018392DE}" type="slidenum">
              <a:rPr lang="en-US" smtClean="0"/>
              <a:t>‹#›</a:t>
            </a:fld>
            <a:endParaRPr lang="en-US"/>
          </a:p>
        </p:txBody>
      </p:sp>
    </p:spTree>
    <p:extLst>
      <p:ext uri="{BB962C8B-B14F-4D97-AF65-F5344CB8AC3E}">
        <p14:creationId xmlns:p14="http://schemas.microsoft.com/office/powerpoint/2010/main" val="1048402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0FEFD9D-014C-4CA3-BC54-3146D5AE299B}" type="datetimeFigureOut">
              <a:rPr lang="en-US" smtClean="0"/>
              <a:t>2/26/2014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9E3612-FD1D-48DD-B816-7158018392DE}" type="slidenum">
              <a:rPr lang="en-US" smtClean="0"/>
              <a:t>‹#›</a:t>
            </a:fld>
            <a:endParaRPr lang="en-US"/>
          </a:p>
        </p:txBody>
      </p:sp>
    </p:spTree>
    <p:extLst>
      <p:ext uri="{BB962C8B-B14F-4D97-AF65-F5344CB8AC3E}">
        <p14:creationId xmlns:p14="http://schemas.microsoft.com/office/powerpoint/2010/main" val="3319943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FEFD9D-014C-4CA3-BC54-3146D5AE299B}" type="datetimeFigureOut">
              <a:rPr lang="en-US" smtClean="0"/>
              <a:t>2/26/2014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9E3612-FD1D-48DD-B816-7158018392DE}" type="slidenum">
              <a:rPr lang="en-US" smtClean="0"/>
              <a:t>‹#›</a:t>
            </a:fld>
            <a:endParaRPr lang="en-US"/>
          </a:p>
        </p:txBody>
      </p:sp>
    </p:spTree>
    <p:extLst>
      <p:ext uri="{BB962C8B-B14F-4D97-AF65-F5344CB8AC3E}">
        <p14:creationId xmlns:p14="http://schemas.microsoft.com/office/powerpoint/2010/main" val="4267404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FEFD9D-014C-4CA3-BC54-3146D5AE299B}" type="datetimeFigureOut">
              <a:rPr lang="en-US" smtClean="0"/>
              <a:t>2/26/2014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9E3612-FD1D-48DD-B816-7158018392DE}" type="slidenum">
              <a:rPr lang="en-US" smtClean="0"/>
              <a:t>‹#›</a:t>
            </a:fld>
            <a:endParaRPr lang="en-US"/>
          </a:p>
        </p:txBody>
      </p:sp>
    </p:spTree>
    <p:extLst>
      <p:ext uri="{BB962C8B-B14F-4D97-AF65-F5344CB8AC3E}">
        <p14:creationId xmlns:p14="http://schemas.microsoft.com/office/powerpoint/2010/main" val="2928264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FEFD9D-014C-4CA3-BC54-3146D5AE299B}" type="datetimeFigureOut">
              <a:rPr lang="en-US" smtClean="0"/>
              <a:t>2/26/2014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9E3612-FD1D-48DD-B816-7158018392DE}" type="slidenum">
              <a:rPr lang="en-US" smtClean="0"/>
              <a:t>‹#›</a:t>
            </a:fld>
            <a:endParaRPr lang="en-US"/>
          </a:p>
        </p:txBody>
      </p:sp>
    </p:spTree>
    <p:extLst>
      <p:ext uri="{BB962C8B-B14F-4D97-AF65-F5344CB8AC3E}">
        <p14:creationId xmlns:p14="http://schemas.microsoft.com/office/powerpoint/2010/main" val="1155594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FEFD9D-014C-4CA3-BC54-3146D5AE299B}" type="datetimeFigureOut">
              <a:rPr lang="en-US" smtClean="0"/>
              <a:t>2/26/2014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9E3612-FD1D-48DD-B816-7158018392DE}" type="slidenum">
              <a:rPr lang="en-US" smtClean="0"/>
              <a:t>‹#›</a:t>
            </a:fld>
            <a:endParaRPr lang="en-US"/>
          </a:p>
        </p:txBody>
      </p:sp>
    </p:spTree>
    <p:extLst>
      <p:ext uri="{BB962C8B-B14F-4D97-AF65-F5344CB8AC3E}">
        <p14:creationId xmlns:p14="http://schemas.microsoft.com/office/powerpoint/2010/main" val="263646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FEFD9D-014C-4CA3-BC54-3146D5AE299B}" type="datetimeFigureOut">
              <a:rPr lang="en-US" smtClean="0"/>
              <a:t>2/26/2014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9E3612-FD1D-48DD-B816-7158018392DE}" type="slidenum">
              <a:rPr lang="en-US" smtClean="0"/>
              <a:t>‹#›</a:t>
            </a:fld>
            <a:endParaRPr lang="en-US"/>
          </a:p>
        </p:txBody>
      </p:sp>
    </p:spTree>
    <p:extLst>
      <p:ext uri="{BB962C8B-B14F-4D97-AF65-F5344CB8AC3E}">
        <p14:creationId xmlns:p14="http://schemas.microsoft.com/office/powerpoint/2010/main" val="12898370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google.com/url?sa=i&amp;rct=j&amp;q=&amp;esrc=s&amp;frm=1&amp;source=images&amp;cd=&amp;cad=rja&amp;docid=JRDLG6n1A_5FAM&amp;tbnid=jBgzGXdRkyNacM:&amp;ved=0CAQQjB0&amp;url=http%3A%2F%2Fwww.eaglelakewillmar.com%2FPages%2FLakeCondition.aspx&amp;ei=Az0OU6y1AsG9rgHB1YGAAw&amp;bvm=bv.61965928,d.b2I&amp;psig=AFQjCNFomeu3EomYEQwI_qhbK-ISow5bww&amp;ust=1393528020095996"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paddling.net/sameboat/archives/sameboat192.html"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Turbidity and Water </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1413282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r>
              <a:rPr lang="en-US" dirty="0" smtClean="0"/>
              <a:t>The clearer the water, the greater the distance. </a:t>
            </a:r>
            <a:br>
              <a:rPr lang="en-US" dirty="0" smtClean="0"/>
            </a:br>
            <a:endParaRPr lang="en-US" dirty="0"/>
          </a:p>
        </p:txBody>
      </p:sp>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53474" y="1828800"/>
            <a:ext cx="3324225" cy="35458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2286000" y="5791200"/>
            <a:ext cx="6553200" cy="381000"/>
          </a:xfrm>
          <a:prstGeom prst="rect">
            <a:avLst/>
          </a:prstGeom>
          <a:noFill/>
        </p:spPr>
        <p:txBody>
          <a:bodyPr wrap="square" rtlCol="0">
            <a:spAutoFit/>
          </a:bodyPr>
          <a:lstStyle/>
          <a:p>
            <a:r>
              <a:rPr lang="en-US" dirty="0" smtClean="0"/>
              <a:t>Taken from: </a:t>
            </a:r>
            <a:r>
              <a:rPr lang="en-US" dirty="0">
                <a:hlinkClick r:id="rId3"/>
              </a:rPr>
              <a:t>www.eaglelakewillmar.com</a:t>
            </a:r>
            <a:endParaRPr lang="en-US" dirty="0"/>
          </a:p>
        </p:txBody>
      </p:sp>
    </p:spTree>
    <p:extLst>
      <p:ext uri="{BB962C8B-B14F-4D97-AF65-F5344CB8AC3E}">
        <p14:creationId xmlns:p14="http://schemas.microsoft.com/office/powerpoint/2010/main" val="12529406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r>
              <a:rPr lang="en-US" dirty="0" smtClean="0"/>
              <a:t>Regular monitoring of turbidity can help detect trends that might indicate increasing erosion in developing watersheds.</a:t>
            </a:r>
          </a:p>
          <a:p>
            <a:endParaRPr lang="en-US" dirty="0" smtClean="0"/>
          </a:p>
          <a:p>
            <a:r>
              <a:rPr lang="en-US" dirty="0" smtClean="0"/>
              <a:t> Turbidity is closely related to stream flow and velocity and should be correlated with these factors. Comparisons of the change in turbidity over time, therefore, should be made at the same point at the same flow.</a:t>
            </a:r>
          </a:p>
          <a:p>
            <a:endParaRPr lang="en-US" dirty="0" smtClean="0"/>
          </a:p>
          <a:p>
            <a:endParaRPr lang="en-US" dirty="0"/>
          </a:p>
        </p:txBody>
      </p:sp>
    </p:spTree>
    <p:extLst>
      <p:ext uri="{BB962C8B-B14F-4D97-AF65-F5344CB8AC3E}">
        <p14:creationId xmlns:p14="http://schemas.microsoft.com/office/powerpoint/2010/main" val="15500145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normAutofit fontScale="92500" lnSpcReduction="10000"/>
          </a:bodyPr>
          <a:lstStyle/>
          <a:p>
            <a:r>
              <a:rPr lang="en-US" dirty="0" smtClean="0"/>
              <a:t>High concentrations of particulate matter affect light penetration and productivity, recreational values, and habitat quality, and cause lakes to fill in faster. </a:t>
            </a:r>
          </a:p>
          <a:p>
            <a:r>
              <a:rPr lang="en-US" dirty="0" smtClean="0"/>
              <a:t>In streams, increased sedimentation and siltation can occur, which can result in harm to habitat areas for fish and other aquatic life. </a:t>
            </a:r>
          </a:p>
          <a:p>
            <a:r>
              <a:rPr lang="en-US" dirty="0" smtClean="0"/>
              <a:t>Particles also provide attachment places for other pollutants, notably metals and bacteria. For this reason, turbidity readings can be used as an indicator of potential pollution in a water body.</a:t>
            </a:r>
            <a:endParaRPr lang="en-US" dirty="0"/>
          </a:p>
        </p:txBody>
      </p:sp>
    </p:spTree>
    <p:extLst>
      <p:ext uri="{BB962C8B-B14F-4D97-AF65-F5344CB8AC3E}">
        <p14:creationId xmlns:p14="http://schemas.microsoft.com/office/powerpoint/2010/main" val="1019861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fontScale="92500" lnSpcReduction="10000"/>
          </a:bodyPr>
          <a:lstStyle/>
          <a:p>
            <a:r>
              <a:rPr lang="en-US" dirty="0" smtClean="0"/>
              <a:t>Turbidity is a measure of </a:t>
            </a:r>
          </a:p>
          <a:p>
            <a:pPr marL="0" indent="0">
              <a:buNone/>
            </a:pPr>
            <a:r>
              <a:rPr lang="en-US" dirty="0" smtClean="0"/>
              <a:t>water clarity, how much the </a:t>
            </a:r>
          </a:p>
          <a:p>
            <a:pPr marL="0" indent="0">
              <a:buNone/>
            </a:pPr>
            <a:r>
              <a:rPr lang="en-US" dirty="0" smtClean="0"/>
              <a:t>material suspended in water</a:t>
            </a:r>
          </a:p>
          <a:p>
            <a:pPr marL="0" indent="0">
              <a:buNone/>
            </a:pPr>
            <a:r>
              <a:rPr lang="en-US" dirty="0" smtClean="0"/>
              <a:t>decreases the passage of light</a:t>
            </a:r>
          </a:p>
          <a:p>
            <a:pPr marL="0" indent="0">
              <a:buNone/>
            </a:pPr>
            <a:r>
              <a:rPr lang="en-US" dirty="0" smtClean="0"/>
              <a:t> through the water. </a:t>
            </a:r>
          </a:p>
          <a:p>
            <a:pPr marL="0" indent="0">
              <a:buNone/>
            </a:pPr>
            <a:endParaRPr lang="en-US" dirty="0" smtClean="0"/>
          </a:p>
          <a:p>
            <a:r>
              <a:rPr lang="en-US" dirty="0"/>
              <a:t>It is an optical characteristic of water and is an expression of the amount of light that is scattered by material in the water when a light is shined through the water sample. </a:t>
            </a:r>
            <a:endParaRPr lang="en-US" dirty="0" smtClean="0"/>
          </a:p>
          <a:p>
            <a:r>
              <a:rPr lang="en-US" dirty="0" smtClean="0"/>
              <a:t>The </a:t>
            </a:r>
            <a:r>
              <a:rPr lang="en-US" dirty="0"/>
              <a:t>higher the intensity of scattered light, the higher the turbidity.</a:t>
            </a:r>
          </a:p>
          <a:p>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0200" y="304800"/>
            <a:ext cx="3546458"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206763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248400"/>
          </a:xfrm>
        </p:spPr>
        <p:txBody>
          <a:bodyPr/>
          <a:lstStyle/>
          <a:p>
            <a:r>
              <a:rPr lang="en-US" dirty="0" smtClean="0"/>
              <a:t>Suspended materials include soil particles (clay, silt, and sand), algae, plankton, microbes, and other substances. </a:t>
            </a:r>
          </a:p>
          <a:p>
            <a:endParaRPr lang="en-US" dirty="0" smtClean="0"/>
          </a:p>
          <a:p>
            <a:r>
              <a:rPr lang="en-US" dirty="0" smtClean="0"/>
              <a:t>These materials are typically in the size range of 0.004 mm (clay) to 1.0 mm (sand). </a:t>
            </a:r>
          </a:p>
          <a:p>
            <a:endParaRPr lang="en-US" dirty="0" smtClean="0"/>
          </a:p>
          <a:p>
            <a:r>
              <a:rPr lang="en-US" dirty="0" smtClean="0"/>
              <a:t>Turbidity can affect the color of the water.</a:t>
            </a:r>
          </a:p>
          <a:p>
            <a:endParaRPr lang="en-US" dirty="0"/>
          </a:p>
        </p:txBody>
      </p:sp>
    </p:spTree>
    <p:extLst>
      <p:ext uri="{BB962C8B-B14F-4D97-AF65-F5344CB8AC3E}">
        <p14:creationId xmlns:p14="http://schemas.microsoft.com/office/powerpoint/2010/main" val="920337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a:bodyPr>
          <a:lstStyle/>
          <a:p>
            <a:r>
              <a:rPr lang="en-US" dirty="0" smtClean="0"/>
              <a:t>Higher turbidity increases water temperatures because suspended particles absorb more heat.</a:t>
            </a:r>
          </a:p>
          <a:p>
            <a:endParaRPr lang="en-US" dirty="0" smtClean="0"/>
          </a:p>
          <a:p>
            <a:r>
              <a:rPr lang="en-US" dirty="0" smtClean="0"/>
              <a:t> This, in turn, reduces the concentration of dissolved oxygen (DO) because warm water holds less DO than cold. </a:t>
            </a:r>
          </a:p>
          <a:p>
            <a:endParaRPr lang="en-US" dirty="0" smtClean="0"/>
          </a:p>
          <a:p>
            <a:r>
              <a:rPr lang="en-US" dirty="0" smtClean="0"/>
              <a:t>Higher turbidity also reduces the amount of light penetrating the water, which reduces photosynthesis and the production of DO.</a:t>
            </a:r>
          </a:p>
          <a:p>
            <a:endParaRPr lang="en-US" dirty="0"/>
          </a:p>
        </p:txBody>
      </p:sp>
    </p:spTree>
    <p:extLst>
      <p:ext uri="{BB962C8B-B14F-4D97-AF65-F5344CB8AC3E}">
        <p14:creationId xmlns:p14="http://schemas.microsoft.com/office/powerpoint/2010/main" val="778860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516563"/>
          </a:xfrm>
        </p:spPr>
        <p:txBody>
          <a:bodyPr/>
          <a:lstStyle/>
          <a:p>
            <a:r>
              <a:rPr lang="en-US" dirty="0" smtClean="0"/>
              <a:t>Suspended materials can clog fish gills, reducing resistance to disease in fish, lowering growth rates, and affecting egg and larval development. </a:t>
            </a:r>
          </a:p>
          <a:p>
            <a:endParaRPr lang="en-US" dirty="0" smtClean="0"/>
          </a:p>
          <a:p>
            <a:r>
              <a:rPr lang="en-US" dirty="0" smtClean="0"/>
              <a:t>As the particles settle, they can blanket the stream bottom, especially in slower waters, and smother fish eggs and benthic </a:t>
            </a:r>
            <a:r>
              <a:rPr lang="en-US" dirty="0" err="1" smtClean="0"/>
              <a:t>macroinvertebrates</a:t>
            </a:r>
            <a:r>
              <a:rPr lang="en-US" dirty="0" smtClean="0"/>
              <a:t>. </a:t>
            </a:r>
          </a:p>
          <a:p>
            <a:endParaRPr lang="en-US" dirty="0"/>
          </a:p>
        </p:txBody>
      </p:sp>
    </p:spTree>
    <p:extLst>
      <p:ext uri="{BB962C8B-B14F-4D97-AF65-F5344CB8AC3E}">
        <p14:creationId xmlns:p14="http://schemas.microsoft.com/office/powerpoint/2010/main" val="25558202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normAutofit/>
          </a:bodyPr>
          <a:lstStyle/>
          <a:p>
            <a:pPr marL="0" indent="0">
              <a:buNone/>
            </a:pPr>
            <a:r>
              <a:rPr lang="en-US" sz="4400" b="1" dirty="0" smtClean="0"/>
              <a:t>Sources of turbidity include:</a:t>
            </a:r>
          </a:p>
          <a:p>
            <a:pPr marL="0" indent="0">
              <a:buNone/>
            </a:pPr>
            <a:r>
              <a:rPr lang="en-US" sz="3600" dirty="0" smtClean="0"/>
              <a:t>•Soil erosion</a:t>
            </a:r>
          </a:p>
          <a:p>
            <a:pPr marL="0" indent="0">
              <a:buNone/>
            </a:pPr>
            <a:r>
              <a:rPr lang="en-US" sz="3600" dirty="0" smtClean="0"/>
              <a:t>•Waste discharge</a:t>
            </a:r>
          </a:p>
          <a:p>
            <a:pPr marL="0" indent="0">
              <a:buNone/>
            </a:pPr>
            <a:r>
              <a:rPr lang="en-US" sz="3600" dirty="0" smtClean="0"/>
              <a:t>•Urban runoff</a:t>
            </a:r>
          </a:p>
          <a:p>
            <a:pPr marL="0" indent="0">
              <a:buNone/>
            </a:pPr>
            <a:r>
              <a:rPr lang="en-US" sz="3600" dirty="0" smtClean="0"/>
              <a:t>•Eroding stream banks</a:t>
            </a:r>
          </a:p>
          <a:p>
            <a:pPr marL="0" indent="0">
              <a:buNone/>
            </a:pPr>
            <a:r>
              <a:rPr lang="en-US" sz="3600" dirty="0" smtClean="0"/>
              <a:t>•Large numbers of bottom feeders (such as carp), which stir up bottom sediments</a:t>
            </a:r>
          </a:p>
          <a:p>
            <a:pPr marL="0" indent="0">
              <a:buNone/>
            </a:pPr>
            <a:r>
              <a:rPr lang="en-US" sz="3600" dirty="0" smtClean="0"/>
              <a:t>•Excessive algal growth.</a:t>
            </a:r>
          </a:p>
          <a:p>
            <a:endParaRPr lang="en-US" dirty="0"/>
          </a:p>
        </p:txBody>
      </p:sp>
    </p:spTree>
    <p:extLst>
      <p:ext uri="{BB962C8B-B14F-4D97-AF65-F5344CB8AC3E}">
        <p14:creationId xmlns:p14="http://schemas.microsoft.com/office/powerpoint/2010/main" val="4662402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324600"/>
          </a:xfrm>
        </p:spPr>
        <p:txBody>
          <a:bodyPr>
            <a:normAutofit/>
          </a:bodyPr>
          <a:lstStyle/>
          <a:p>
            <a:r>
              <a:rPr lang="en-US" dirty="0" smtClean="0"/>
              <a:t>Turbidity is not a measurement of the amount of suspended solids present or the rate of sedimentation of a steam since it measures only the amount of light that is scattered by suspended particles</a:t>
            </a:r>
          </a:p>
          <a:p>
            <a:endParaRPr lang="en-US" dirty="0" smtClean="0"/>
          </a:p>
          <a:p>
            <a:r>
              <a:rPr lang="en-US" dirty="0" smtClean="0"/>
              <a:t>Turbidity is generally measured by using a turbidity meter</a:t>
            </a:r>
          </a:p>
        </p:txBody>
      </p:sp>
    </p:spTree>
    <p:extLst>
      <p:ext uri="{BB962C8B-B14F-4D97-AF65-F5344CB8AC3E}">
        <p14:creationId xmlns:p14="http://schemas.microsoft.com/office/powerpoint/2010/main" val="5059680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r>
              <a:rPr lang="en-US" dirty="0" smtClean="0"/>
              <a:t>Another approach is to measure transparency (an integrated measure of light scattering and absorption) instead of turbidity. </a:t>
            </a:r>
          </a:p>
          <a:p>
            <a:endParaRPr lang="en-US" dirty="0" smtClean="0"/>
          </a:p>
          <a:p>
            <a:r>
              <a:rPr lang="en-US" dirty="0" smtClean="0"/>
              <a:t>Water clarity/transparency can be measured using a </a:t>
            </a:r>
            <a:r>
              <a:rPr lang="en-US" dirty="0" err="1" smtClean="0"/>
              <a:t>Secchi</a:t>
            </a:r>
            <a:r>
              <a:rPr lang="en-US" dirty="0" smtClean="0"/>
              <a:t> disk or transparency tube.</a:t>
            </a:r>
          </a:p>
          <a:p>
            <a:endParaRPr lang="en-US" dirty="0" smtClean="0"/>
          </a:p>
          <a:p>
            <a:r>
              <a:rPr lang="en-US" dirty="0" smtClean="0"/>
              <a:t> The </a:t>
            </a:r>
            <a:r>
              <a:rPr lang="en-US" dirty="0" err="1" smtClean="0"/>
              <a:t>Secchi</a:t>
            </a:r>
            <a:r>
              <a:rPr lang="en-US" dirty="0" smtClean="0"/>
              <a:t> disk can only be used in deep, slow moving rivers or in lakes.</a:t>
            </a:r>
          </a:p>
          <a:p>
            <a:endParaRPr lang="en-US" dirty="0"/>
          </a:p>
        </p:txBody>
      </p:sp>
    </p:spTree>
    <p:extLst>
      <p:ext uri="{BB962C8B-B14F-4D97-AF65-F5344CB8AC3E}">
        <p14:creationId xmlns:p14="http://schemas.microsoft.com/office/powerpoint/2010/main" val="9933033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867400"/>
          </a:xfrm>
        </p:spPr>
        <p:txBody>
          <a:bodyPr>
            <a:normAutofit lnSpcReduction="10000"/>
          </a:bodyPr>
          <a:lstStyle/>
          <a:p>
            <a:r>
              <a:rPr lang="en-US" dirty="0" smtClean="0"/>
              <a:t>A </a:t>
            </a:r>
            <a:r>
              <a:rPr lang="en-US" dirty="0" err="1" smtClean="0"/>
              <a:t>Secchi</a:t>
            </a:r>
            <a:r>
              <a:rPr lang="en-US" dirty="0" smtClean="0"/>
              <a:t> disk is a black and                           white disk that is lowered                                  by hand into the water to                                 the depth at which it vanishes                      from sight .</a:t>
            </a:r>
          </a:p>
          <a:p>
            <a:endParaRPr lang="en-US" dirty="0" smtClean="0"/>
          </a:p>
          <a:p>
            <a:r>
              <a:rPr lang="en-US" dirty="0" smtClean="0"/>
              <a:t>The distance to vanishing is then recorded.</a:t>
            </a:r>
          </a:p>
          <a:p>
            <a:pPr marL="0" indent="0">
              <a:buNone/>
            </a:pPr>
            <a:r>
              <a:rPr lang="en-US" dirty="0" smtClean="0"/>
              <a:t> </a:t>
            </a:r>
          </a:p>
          <a:p>
            <a:pPr marL="0" indent="0">
              <a:buNone/>
            </a:pPr>
            <a:endParaRPr lang="en-US" dirty="0"/>
          </a:p>
          <a:p>
            <a:pPr marL="0" indent="0">
              <a:buNone/>
            </a:pPr>
            <a:endParaRPr lang="en-US" dirty="0" smtClean="0"/>
          </a:p>
          <a:p>
            <a:pPr marL="0" indent="0">
              <a:buNone/>
            </a:pPr>
            <a:endParaRPr lang="en-US" dirty="0" smtClean="0"/>
          </a:p>
          <a:p>
            <a:pPr marL="0" indent="0">
              <a:buNone/>
            </a:pPr>
            <a:r>
              <a:rPr lang="en-US" sz="1600" dirty="0" smtClean="0">
                <a:hlinkClick r:id="rId2"/>
              </a:rPr>
              <a:t>Taken from:  </a:t>
            </a:r>
            <a:r>
              <a:rPr lang="en-US" sz="1600" u="sng" dirty="0" smtClean="0">
                <a:hlinkClick r:id="rId2"/>
              </a:rPr>
              <a:t>www.paddling.net</a:t>
            </a:r>
            <a:endParaRPr lang="en-US" sz="1600" u="sng" dirty="0" smtClean="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7400" y="533400"/>
            <a:ext cx="3196954" cy="2514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55449" y="4267200"/>
            <a:ext cx="4423902" cy="19859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944415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TotalTime>
  <Words>564</Words>
  <Application>Microsoft Office PowerPoint</Application>
  <PresentationFormat>On-screen Show (4:3)</PresentationFormat>
  <Paragraphs>53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Turbidity and Water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Tri County Area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Turbidity and Water</dc:title>
  <dc:creator>RANDALL  COOK</dc:creator>
  <cp:lastModifiedBy>RANDALL  COOK</cp:lastModifiedBy>
  <cp:revision>5</cp:revision>
  <dcterms:created xsi:type="dcterms:W3CDTF">2014-02-26T18:24:22Z</dcterms:created>
  <dcterms:modified xsi:type="dcterms:W3CDTF">2014-02-26T19:15:30Z</dcterms:modified>
</cp:coreProperties>
</file>